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26"/>
  </p:notesMasterIdLst>
  <p:sldIdLst>
    <p:sldId id="416" r:id="rId2"/>
    <p:sldId id="418" r:id="rId3"/>
    <p:sldId id="425" r:id="rId4"/>
    <p:sldId id="423" r:id="rId5"/>
    <p:sldId id="444" r:id="rId6"/>
    <p:sldId id="445" r:id="rId7"/>
    <p:sldId id="446" r:id="rId8"/>
    <p:sldId id="447" r:id="rId9"/>
    <p:sldId id="450" r:id="rId10"/>
    <p:sldId id="449" r:id="rId11"/>
    <p:sldId id="451" r:id="rId12"/>
    <p:sldId id="452" r:id="rId13"/>
    <p:sldId id="448" r:id="rId14"/>
    <p:sldId id="442" r:id="rId15"/>
    <p:sldId id="443" r:id="rId16"/>
    <p:sldId id="427" r:id="rId17"/>
    <p:sldId id="429" r:id="rId18"/>
    <p:sldId id="431" r:id="rId19"/>
    <p:sldId id="453" r:id="rId20"/>
    <p:sldId id="433" r:id="rId21"/>
    <p:sldId id="435" r:id="rId22"/>
    <p:sldId id="437" r:id="rId23"/>
    <p:sldId id="441" r:id="rId24"/>
    <p:sldId id="44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6EFE6"/>
    <a:srgbClr val="F2EC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341"/>
    <p:restoredTop sz="94694"/>
  </p:normalViewPr>
  <p:slideViewPr>
    <p:cSldViewPr snapToGrid="0">
      <p:cViewPr varScale="1">
        <p:scale>
          <a:sx n="64" d="100"/>
          <a:sy n="64" d="100"/>
        </p:scale>
        <p:origin x="176" y="1408"/>
      </p:cViewPr>
      <p:guideLst/>
    </p:cSldViewPr>
  </p:slideViewPr>
  <p:outlineViewPr>
    <p:cViewPr>
      <p:scale>
        <a:sx n="33" d="100"/>
        <a:sy n="33" d="100"/>
      </p:scale>
      <p:origin x="0" y="-97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BD899-257F-FA46-BC4E-4957163C776B}" type="datetimeFigureOut">
              <a:rPr lang="en-US" smtClean="0"/>
              <a:t>6/8/26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975C9-FB3F-CB46-9019-60B2C0F8B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8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975C9-FB3F-CB46-9019-60B2C0F8B5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03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CB787-07E8-CE63-A0DE-B3B1503E3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142203-E1C9-29CA-3B4B-770E56AA0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879736-4BC5-1866-4DA8-C7C214A6D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68DBF-68B3-7DB7-3711-B9EC8DF35B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975C9-FB3F-CB46-9019-60B2C0F8B5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69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764A-99A8-323E-C27C-10C2AE6E6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296F84-07F7-6CCC-5034-DBE9F21E6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358E9-A218-EC67-3717-AB2E95126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2E9FA-DE52-BF5B-4328-FA68009E7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E9031-B5E5-9175-ED74-6D8EC8B41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1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99A67-1B46-248E-A1F9-A3A84E5A2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CD7FD-D159-F743-8297-E4C94B76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63143-DC20-7CBF-2401-EFEFEDE7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D4FE6-3A85-EF3E-2D8A-ECEE13CB9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E3858-7798-1E13-C902-93BC2B349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08217-94E0-F03B-C6A7-C6A335C47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3377B-0709-6ADE-A77C-718FF8C01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E8E02-1539-D70E-0A74-055A6DB52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CA278-A7F0-0477-F55E-B47B30BBB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48E1A-ABCB-FCCA-F140-D6763738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5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A2C9C-135D-E7D5-49D0-A2A0BCBDB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8EECC-3C1A-BB71-5D1D-A2A7B24D0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FAEE0-CC40-6BC4-6DFC-59ECDD9E3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653DC-1D9D-EF93-0208-5ACA215C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BB077-104E-00FE-01A4-26739C4B9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875BB-24B2-7AD4-F9E9-5C02FE860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06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C8374-0741-FAB1-9655-A70EA36C0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92E84-219B-00FA-153E-3690217C2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3C2A2-C2CD-DF70-7D08-7DE2E405B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2AF89F-04F3-B560-CE72-C6C9AC412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26492-9A95-E762-9424-A5EDCF673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1C3979-75E3-B69D-235E-AFC0CBEE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F1BFE3-3FBF-C1AD-0896-A9D7F5F67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63D92F-DEA4-3691-8128-439AE9F0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8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28301-9B54-687A-4B4F-26431578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BF216-16B3-DD4C-5138-4B01B92A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9EE16A-BF3C-62F2-932A-7B3EDD2C3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A2E4F-BFDA-2361-C0BC-40F92449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10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188A2-5387-857F-A586-BFC66994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AF264-5C08-8B31-9E7E-439FCB1E4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F8678-5D33-B5E9-B5E7-AED2D3B11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21CE3-666D-891B-2854-6DB6DD94D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9F4E-BEFA-2934-5FD0-7BC3F4B93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A8782-C7D5-1A7E-1E85-C838AD8B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FBE82-09E7-CEB7-7575-2BDC6E83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3AF50F-58DE-DEBD-40B9-2091568E77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5B34D-FD34-16FB-23F5-1C038808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F13CD-B22D-A66F-8221-C85D9BF6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D604B-C8BA-EB29-C435-0DEDDD486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F0C76-6ED0-EDB2-A4C2-32143B88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31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202C9-905D-A307-8999-0EC5C58A3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D8A97-1842-2A64-7391-DE530EEBD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4B701-654F-C834-4CD8-0A0BFDE92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65595-0042-6D43-7BFE-E1C52026C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03EBE-44D3-0CBB-BA78-05A31AA1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99B695-6D11-ECDF-4720-FBAA6C6369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67195-5D72-C055-2072-319265AC9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38DC1-3ED5-2CCC-42B8-490BF8750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AE719-9E0F-8861-E94A-B851C32F6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54D2F-3FCF-A491-AC7A-25265457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9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0E7"/>
            </a:gs>
            <a:gs pos="45000">
              <a:srgbClr val="E7E0D2"/>
            </a:gs>
            <a:gs pos="100000">
              <a:srgbClr val="DACFB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09CA4C-530D-2951-7843-9DBE7D278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6EB7-DD27-DDAA-60EB-99FA0B8F6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84762-5C5B-0DCF-4397-0EA4063D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FE051-16AB-B544-B70C-1D312BA1329F}" type="datetimeFigureOut">
              <a:rPr lang="en-US" smtClean="0"/>
              <a:t>6/8/26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04603-A6E8-3E6A-5696-C62400814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44C73-7A63-7986-DB84-6E7A9FEB1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214C8-B2A7-3A45-8B56-E21AC5486D73}" type="slidenum">
              <a:rPr lang="en-US" smtClean="0"/>
              <a:t>‹#›</a:t>
            </a:fld>
            <a:endParaRPr lang="en-US"/>
          </a:p>
        </p:txBody>
      </p:sp>
      <p:sp>
        <p:nvSpPr>
          <p:cNvPr id="90" name="WoodBeamTop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gradFill>
            <a:gsLst>
              <a:gs pos="0">
                <a:srgbClr val="7B5E3B"/>
              </a:gs>
              <a:gs pos="50000">
                <a:srgbClr val="A37848"/>
              </a:gs>
              <a:gs pos="100000">
                <a:srgbClr val="7B5E3B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" name="TatamiStripe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gradFill>
            <a:gsLst>
              <a:gs pos="0">
                <a:srgbClr val="D8CBA6"/>
              </a:gs>
              <a:gs pos="40000">
                <a:srgbClr val="D3C29B"/>
              </a:gs>
              <a:gs pos="100000">
                <a:srgbClr val="CAB890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2" name="TatamiBorder"/>
          <p:cNvSpPr/>
          <p:nvPr/>
        </p:nvSpPr>
        <p:spPr>
          <a:xfrm>
            <a:off x="0" y="6439000"/>
            <a:ext cx="12192000" cy="38100"/>
          </a:xfrm>
          <a:prstGeom prst="rect">
            <a:avLst/>
          </a:prstGeom>
          <a:solidFill>
            <a:srgbClr val="A48B5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ShojiLine"/>
          <p:cNvSpPr/>
          <p:nvPr/>
        </p:nvSpPr>
        <p:spPr>
          <a:xfrm>
            <a:off x="11900000" y="152400"/>
            <a:ext cx="12700" cy="6200000"/>
          </a:xfrm>
          <a:prstGeom prst="rect">
            <a:avLst/>
          </a:prstGeom>
          <a:solidFill>
            <a:srgbClr val="BCA47C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0484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40" r:id="rId7"/>
    <p:sldLayoutId id="2147483741" r:id="rId8"/>
    <p:sldLayoutId id="2147483742" r:id="rId9"/>
    <p:sldLayoutId id="214748374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B432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D372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D372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D372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D372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D372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D372F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D372F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D372F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D372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honny.org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22AAE-A0A3-A059-BF44-FEF4E28DD2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707" y="1122363"/>
            <a:ext cx="9924586" cy="2387600"/>
          </a:xfrm>
        </p:spPr>
        <p:txBody>
          <a:bodyPr/>
          <a:lstStyle/>
          <a:p>
            <a:r>
              <a:rPr lang="en-US" dirty="0"/>
              <a:t>Stillness Detector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BE67A2-EDF8-F78F-8A39-D80DE56142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Create Installations That Reward Serenity</a:t>
            </a:r>
          </a:p>
        </p:txBody>
      </p:sp>
    </p:spTree>
    <p:extLst>
      <p:ext uri="{BB962C8B-B14F-4D97-AF65-F5344CB8AC3E}">
        <p14:creationId xmlns:p14="http://schemas.microsoft.com/office/powerpoint/2010/main" val="1728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EC26E-B121-B4EB-6F03-2DDFDCA73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56" y="365125"/>
            <a:ext cx="10937488" cy="1325563"/>
          </a:xfrm>
        </p:spPr>
        <p:txBody>
          <a:bodyPr/>
          <a:lstStyle/>
          <a:p>
            <a:r>
              <a:rPr lang="en-US" dirty="0"/>
              <a:t>A Quick Look Back: Wabi-Sabi Electronics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CBF7F-44DE-02BE-1CD9-3379071CB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Wabi-sabi finds beauty in imperfection, impermanence, and quiet. Our devices aim to nourish the soul rather than demand attention.</a:t>
            </a:r>
          </a:p>
          <a:p>
            <a:pPr marL="0" indent="0">
              <a:buNone/>
            </a:pPr>
            <a:endParaRPr lang="en-US" sz="2000" dirty="0"/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Technology should feel calm, natural, and humane — not noisy or demanding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We design for humane intent rather than clicks, likes and alerts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Experiences we create are meant to be imperfect and impermanent, but also calming and welcoming</a:t>
            </a:r>
          </a:p>
          <a:p>
            <a:pPr marL="228600" indent="-228600">
              <a:buFont typeface="Arial"/>
              <a:buChar char="•"/>
            </a:pPr>
            <a:endParaRPr lang="en-US" sz="1800" dirty="0"/>
          </a:p>
          <a:p>
            <a:pPr marL="228600" indent="-228600">
              <a:buFont typeface="Arial"/>
              <a:buChar char="•"/>
            </a:pPr>
            <a:endParaRPr lang="en-US" sz="1800" dirty="0"/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Today: a device that senses stillness and rewards it with something expressive</a:t>
            </a:r>
          </a:p>
        </p:txBody>
      </p:sp>
    </p:spTree>
    <p:extLst>
      <p:ext uri="{BB962C8B-B14F-4D97-AF65-F5344CB8AC3E}">
        <p14:creationId xmlns:p14="http://schemas.microsoft.com/office/powerpoint/2010/main" val="3815817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09D8A-FBCD-203D-A623-42631537A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Stillness Detection?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67CBB-4E86-1668-7DE8-73FAADBE2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Stillness detection senses when a person, typically a viewer of an interactive installation, is present and not moving, reporting their state so your project can react.</a:t>
            </a:r>
          </a:p>
          <a:p>
            <a:pPr marL="0" indent="0">
              <a:buNone/>
            </a:pPr>
            <a:endParaRPr lang="en-US" sz="1000" dirty="0"/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A starting point, not a finished product — this is a prototype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Recommend using it as-is to get going, then modify or replace it as your project grows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It distinguishes three states: presence, absence, and stillness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Output is simple enough to drive almost anything: lights, sound, motors, bubble machines, projection mapping, etc.</a:t>
            </a:r>
          </a:p>
        </p:txBody>
      </p:sp>
    </p:spTree>
    <p:extLst>
      <p:ext uri="{BB962C8B-B14F-4D97-AF65-F5344CB8AC3E}">
        <p14:creationId xmlns:p14="http://schemas.microsoft.com/office/powerpoint/2010/main" val="2505543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FD289-A2B4-DB55-B53D-79D7AB861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Kit</a:t>
            </a:r>
          </a:p>
        </p:txBody>
      </p:sp>
      <p:sp>
        <p:nvSpPr>
          <p:cNvPr id="50" name="Card"/>
          <p:cNvSpPr/>
          <p:nvPr/>
        </p:nvSpPr>
        <p:spPr>
          <a:xfrm>
            <a:off x="762000" y="2222500"/>
            <a:ext cx="3302000" cy="3810000"/>
          </a:xfrm>
          <a:prstGeom prst="roundRect">
            <a:avLst>
              <a:gd name="adj" fmla="val 6000"/>
            </a:avLst>
          </a:prstGeom>
          <a:solidFill>
            <a:srgbClr val="F3ECDD"/>
          </a:solidFill>
          <a:ln w="12700">
            <a:solidFill>
              <a:srgbClr val="8A6B4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1" name="Disc"/>
          <p:cNvSpPr/>
          <p:nvPr/>
        </p:nvSpPr>
        <p:spPr>
          <a:xfrm>
            <a:off x="1968500" y="2527300"/>
            <a:ext cx="889000" cy="889000"/>
          </a:xfrm>
          <a:prstGeom prst="ellipse">
            <a:avLst/>
          </a:prstGeom>
          <a:solidFill>
            <a:srgbClr val="8A6B4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ardText"/>
          <p:cNvSpPr/>
          <p:nvPr/>
        </p:nvSpPr>
        <p:spPr>
          <a:xfrm>
            <a:off x="965200" y="3721100"/>
            <a:ext cx="2895600" cy="2159000"/>
          </a:xfrm>
          <a:prstGeom prst="rect">
            <a:avLst/>
          </a:prstGeom>
        </p:spPr>
        <p:txBody>
          <a:bodyPr wrap="square" anchor="t"/>
          <a:lstStyle/>
          <a:p>
            <a:pPr algn="ctr"/>
            <a:r>
              <a:rPr lang="en-US" sz="2000" b="1" dirty="0">
                <a:solidFill>
                  <a:srgbClr val="3D372F"/>
                </a:solidFill>
              </a:rPr>
              <a:t>Stillness Detector</a:t>
            </a:r>
          </a:p>
          <a:p>
            <a:pPr algn="ctr"/>
            <a:endParaRPr lang="en-US" sz="800" dirty="0"/>
          </a:p>
          <a:p>
            <a:pPr algn="ctr"/>
            <a:r>
              <a:rPr lang="en-US" sz="1500" dirty="0">
                <a:solidFill>
                  <a:srgbClr val="5A4631"/>
                </a:solidFill>
              </a:rPr>
              <a:t>The prototype device — senses presence with stillness and reports the current state.</a:t>
            </a:r>
          </a:p>
        </p:txBody>
      </p:sp>
      <p:sp>
        <p:nvSpPr>
          <p:cNvPr id="53" name="Card"/>
          <p:cNvSpPr/>
          <p:nvPr/>
        </p:nvSpPr>
        <p:spPr>
          <a:xfrm>
            <a:off x="4445000" y="2222500"/>
            <a:ext cx="3302000" cy="3810000"/>
          </a:xfrm>
          <a:prstGeom prst="roundRect">
            <a:avLst>
              <a:gd name="adj" fmla="val 6000"/>
            </a:avLst>
          </a:prstGeom>
          <a:solidFill>
            <a:srgbClr val="F3ECDD"/>
          </a:solidFill>
          <a:ln w="12700">
            <a:solidFill>
              <a:srgbClr val="6E8A4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4" name="Disc"/>
          <p:cNvSpPr/>
          <p:nvPr/>
        </p:nvSpPr>
        <p:spPr>
          <a:xfrm>
            <a:off x="5651500" y="2527300"/>
            <a:ext cx="889000" cy="889000"/>
          </a:xfrm>
          <a:prstGeom prst="ellipse">
            <a:avLst/>
          </a:prstGeom>
          <a:solidFill>
            <a:srgbClr val="6E8A4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CardText"/>
          <p:cNvSpPr/>
          <p:nvPr/>
        </p:nvSpPr>
        <p:spPr>
          <a:xfrm>
            <a:off x="4648200" y="3721100"/>
            <a:ext cx="2895600" cy="2159000"/>
          </a:xfrm>
          <a:prstGeom prst="rect">
            <a:avLst/>
          </a:prstGeom>
        </p:spPr>
        <p:txBody>
          <a:bodyPr wrap="square" anchor="t"/>
          <a:lstStyle/>
          <a:p>
            <a:pPr algn="ctr"/>
            <a:r>
              <a:rPr lang="en-US" sz="2000" b="1" dirty="0">
                <a:solidFill>
                  <a:srgbClr val="3D372F"/>
                </a:solidFill>
              </a:rPr>
              <a:t>USB Micro-B Cable</a:t>
            </a:r>
          </a:p>
          <a:p>
            <a:pPr algn="ctr"/>
            <a:endParaRPr lang="en-US" sz="800" dirty="0"/>
          </a:p>
          <a:p>
            <a:pPr algn="ctr"/>
            <a:r>
              <a:rPr lang="en-US" sz="1500" dirty="0">
                <a:solidFill>
                  <a:srgbClr val="5A4631"/>
                </a:solidFill>
              </a:rPr>
              <a:t>Power and serial data over a single connection.</a:t>
            </a:r>
          </a:p>
        </p:txBody>
      </p:sp>
      <p:sp>
        <p:nvSpPr>
          <p:cNvPr id="56" name="Card"/>
          <p:cNvSpPr/>
          <p:nvPr/>
        </p:nvSpPr>
        <p:spPr>
          <a:xfrm>
            <a:off x="8128000" y="2222500"/>
            <a:ext cx="3302000" cy="3810000"/>
          </a:xfrm>
          <a:prstGeom prst="roundRect">
            <a:avLst>
              <a:gd name="adj" fmla="val 6000"/>
            </a:avLst>
          </a:prstGeom>
          <a:solidFill>
            <a:srgbClr val="F3ECDD"/>
          </a:solidFill>
          <a:ln w="12700">
            <a:solidFill>
              <a:srgbClr val="A77B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7" name="Disc"/>
          <p:cNvSpPr/>
          <p:nvPr/>
        </p:nvSpPr>
        <p:spPr>
          <a:xfrm>
            <a:off x="9334500" y="2527300"/>
            <a:ext cx="889000" cy="889000"/>
          </a:xfrm>
          <a:prstGeom prst="ellipse">
            <a:avLst/>
          </a:prstGeom>
          <a:solidFill>
            <a:srgbClr val="A77B4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CardText"/>
          <p:cNvSpPr/>
          <p:nvPr/>
        </p:nvSpPr>
        <p:spPr>
          <a:xfrm>
            <a:off x="8331200" y="3721100"/>
            <a:ext cx="2895600" cy="2159000"/>
          </a:xfrm>
          <a:prstGeom prst="rect">
            <a:avLst/>
          </a:prstGeom>
        </p:spPr>
        <p:txBody>
          <a:bodyPr wrap="square" anchor="t"/>
          <a:lstStyle/>
          <a:p>
            <a:pPr algn="ctr"/>
            <a:r>
              <a:rPr lang="en-US" sz="2000" b="1" dirty="0">
                <a:solidFill>
                  <a:srgbClr val="3D372F"/>
                </a:solidFill>
              </a:rPr>
              <a:t>USB Power Supply</a:t>
            </a:r>
          </a:p>
          <a:p>
            <a:pPr algn="ctr"/>
            <a:endParaRPr lang="en-US" sz="800" dirty="0"/>
          </a:p>
          <a:p>
            <a:pPr algn="ctr"/>
            <a:r>
              <a:rPr lang="en-US" sz="1500" dirty="0">
                <a:solidFill>
                  <a:srgbClr val="5A4631"/>
                </a:solidFill>
              </a:rPr>
              <a:t>Run the device standalone, no computer required.</a:t>
            </a:r>
          </a:p>
        </p:txBody>
      </p:sp>
      <p:pic>
        <p:nvPicPr>
          <p:cNvPr id="59" name="Graphic 59" descr="Device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59000" y="2717800"/>
            <a:ext cx="508000" cy="508000"/>
          </a:xfrm>
          <a:prstGeom prst="rect">
            <a:avLst/>
          </a:prstGeom>
        </p:spPr>
      </p:pic>
      <p:pic>
        <p:nvPicPr>
          <p:cNvPr id="60" name="Graphic 60" descr="USB cable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2000" y="2717800"/>
            <a:ext cx="508000" cy="508000"/>
          </a:xfrm>
          <a:prstGeom prst="rect">
            <a:avLst/>
          </a:prstGeom>
        </p:spPr>
      </p:pic>
      <p:pic>
        <p:nvPicPr>
          <p:cNvPr id="61" name="Graphic 61" descr="Power supply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0" y="2717800"/>
            <a:ext cx="508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5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19E75-1EE2-D009-B396-54BF9A72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Stillness Detector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2A82CE-7776-BA8E-D40C-AB4C0E351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38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18F2A-629D-E820-5CB1-84CCD074E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16475-CE1F-2259-7BD1-04773251E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Stillness Detector – Power &amp; Data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3163924-4A1B-08A8-3AA9-A65682370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3373"/>
          <a:stretch>
            <a:fillRect/>
          </a:stretch>
        </p:blipFill>
        <p:spPr>
          <a:xfrm>
            <a:off x="838200" y="1690690"/>
            <a:ext cx="5025887" cy="4351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8DB466-E4C5-A97D-A891-AB41D1EDA0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06" r="16354"/>
          <a:stretch>
            <a:fillRect/>
          </a:stretch>
        </p:blipFill>
        <p:spPr>
          <a:xfrm rot="5400000">
            <a:off x="6537363" y="1717630"/>
            <a:ext cx="4351340" cy="429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3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F8AA-293D-9DD5-5186-EB839C08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18829-D1BE-935B-605E-5E0A0FB1C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04" y="365125"/>
            <a:ext cx="11148391" cy="1325563"/>
          </a:xfrm>
        </p:spPr>
        <p:txBody>
          <a:bodyPr/>
          <a:lstStyle/>
          <a:p>
            <a:r>
              <a:rPr lang="en-US" dirty="0"/>
              <a:t>Stillness Detector – USB-C Power Switching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BA2D22-4AA3-B0A3-E60E-B1225B1274A1}"/>
              </a:ext>
            </a:extLst>
          </p:cNvPr>
          <p:cNvSpPr txBox="1"/>
          <p:nvPr/>
        </p:nvSpPr>
        <p:spPr>
          <a:xfrm>
            <a:off x="5387009" y="9740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8368E9-90C5-244D-D9C9-166A568D1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8" t="5132" r="45846" b="32910"/>
          <a:stretch>
            <a:fillRect/>
          </a:stretch>
        </p:blipFill>
        <p:spPr>
          <a:xfrm>
            <a:off x="853307" y="1690688"/>
            <a:ext cx="4871632" cy="41932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42BDCF-C95E-3F6C-34DB-2D3BD88E3A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56" r="21494"/>
          <a:stretch>
            <a:fillRect/>
          </a:stretch>
        </p:blipFill>
        <p:spPr>
          <a:xfrm rot="5400000">
            <a:off x="6492081" y="1294607"/>
            <a:ext cx="43513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4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9AB02-E874-3CDA-F2CC-66965B223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1980-2491-9771-1649-C89AFD37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Stillness Detector – Sensors &amp; LEDs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38C3EB3-E90F-8264-8085-2F9777CD1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3373"/>
          <a:stretch>
            <a:fillRect/>
          </a:stretch>
        </p:blipFill>
        <p:spPr>
          <a:xfrm>
            <a:off x="838200" y="1690690"/>
            <a:ext cx="5025887" cy="4351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C3D90-4554-49D2-6B82-A4681B37E9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06" r="16354"/>
          <a:stretch>
            <a:fillRect/>
          </a:stretch>
        </p:blipFill>
        <p:spPr>
          <a:xfrm rot="5400000">
            <a:off x="6537363" y="1717630"/>
            <a:ext cx="4351340" cy="42974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D6CD7B-5242-8E2C-CEB3-01CBA7DCA8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74" t="6216" r="29977"/>
          <a:stretch>
            <a:fillRect/>
          </a:stretch>
        </p:blipFill>
        <p:spPr>
          <a:xfrm rot="5400000">
            <a:off x="6800529" y="1454463"/>
            <a:ext cx="4351340" cy="48237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07CFC7-79F6-4481-60CD-D0B7B36D9A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249" r="15107" b="23704"/>
          <a:stretch>
            <a:fillRect/>
          </a:stretch>
        </p:blipFill>
        <p:spPr>
          <a:xfrm>
            <a:off x="803906" y="1690689"/>
            <a:ext cx="55240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29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15C5E-9DAD-0FB9-D23E-92FD3DA99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A458E-A2D9-F00E-54D5-854A6162D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Time-of-flight Sensor - TOF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B351DC-5F92-0D70-8105-74C00C261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799" y="2390861"/>
            <a:ext cx="3522896" cy="2076277"/>
          </a:xfrm>
          <a:prstGeom prst="rect">
            <a:avLst/>
          </a:prstGeom>
        </p:spPr>
      </p:pic>
      <p:pic>
        <p:nvPicPr>
          <p:cNvPr id="1026" name="Picture 2" descr="D3.js Tips and Tricks: Connecting a Time of Flight Sensor to a ...">
            <a:extLst>
              <a:ext uri="{FF2B5EF4-FFF2-40B4-BE49-F238E27FC236}">
                <a16:creationId xmlns:a16="http://schemas.microsoft.com/office/drawing/2014/main" id="{E46CE3B4-D72F-D6EA-92C9-4EE3E99D4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91" y="2400800"/>
            <a:ext cx="5685183" cy="271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121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32B8A-F33E-0030-9077-BA928814C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Infrared Sensor - PIR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5B6DBF-7041-F4C1-4E00-3B339F400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690688"/>
            <a:ext cx="4641427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6B842F-8AF5-030C-54E5-F49B7E6F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643" y="2341460"/>
            <a:ext cx="248813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861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B9C299-886C-5716-762F-62CAFF7C1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889" y="0"/>
            <a:ext cx="9416111" cy="66567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775B05B-1C7C-47CA-C03C-F25CE85E0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365125"/>
            <a:ext cx="11194774" cy="1325563"/>
          </a:xfrm>
        </p:spPr>
        <p:txBody>
          <a:bodyPr/>
          <a:lstStyle/>
          <a:p>
            <a:r>
              <a:rPr lang="en-US" dirty="0"/>
              <a:t>Schematic</a:t>
            </a:r>
          </a:p>
        </p:txBody>
      </p:sp>
    </p:spTree>
    <p:extLst>
      <p:ext uri="{BB962C8B-B14F-4D97-AF65-F5344CB8AC3E}">
        <p14:creationId xmlns:p14="http://schemas.microsoft.com/office/powerpoint/2010/main" val="2579852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7C93-327D-9E97-804C-2A7455A29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05EE0D-B5AE-E868-9B7F-9133FB8D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713" y="358149"/>
            <a:ext cx="8558972" cy="58438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414F4E-7D52-C2B8-CED8-581E9D60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365125"/>
            <a:ext cx="11194774" cy="1325563"/>
          </a:xfrm>
        </p:spPr>
        <p:txBody>
          <a:bodyPr/>
          <a:lstStyle/>
          <a:p>
            <a:r>
              <a:rPr lang="en-US" dirty="0"/>
              <a:t>PCB</a:t>
            </a:r>
          </a:p>
        </p:txBody>
      </p:sp>
    </p:spTree>
    <p:extLst>
      <p:ext uri="{BB962C8B-B14F-4D97-AF65-F5344CB8AC3E}">
        <p14:creationId xmlns:p14="http://schemas.microsoft.com/office/powerpoint/2010/main" val="548090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C1736-7594-7DED-70E7-B6910AA94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Thonny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987709-ED7A-29C9-C5CB-72CBAA69E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8928" y="556592"/>
            <a:ext cx="6554872" cy="54051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FC9351-BD63-8E71-BD94-18FDB3889778}"/>
              </a:ext>
            </a:extLst>
          </p:cNvPr>
          <p:cNvSpPr txBox="1"/>
          <p:nvPr/>
        </p:nvSpPr>
        <p:spPr>
          <a:xfrm>
            <a:off x="838199" y="1997839"/>
            <a:ext cx="36542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Python IDE for beginners</a:t>
            </a:r>
          </a:p>
          <a:p>
            <a:endParaRPr lang="en-US" sz="3600" dirty="0"/>
          </a:p>
          <a:p>
            <a:r>
              <a:rPr lang="en-US" sz="3600" dirty="0">
                <a:hlinkClick r:id="rId3"/>
              </a:rPr>
              <a:t>http://thonny.org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415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20470-2BB2-2BFF-ED12-530805C6E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Settings &amp; What They Do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43374A8-976F-2A42-9B0F-F699941A2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117405"/>
              </p:ext>
            </p:extLst>
          </p:nvPr>
        </p:nvGraphicFramePr>
        <p:xfrm>
          <a:off x="508000" y="1528482"/>
          <a:ext cx="11176000" cy="4741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9941">
                  <a:extLst>
                    <a:ext uri="{9D8B030D-6E8A-4147-A177-3AD203B41FA5}">
                      <a16:colId xmlns:a16="http://schemas.microsoft.com/office/drawing/2014/main" val="3007096032"/>
                    </a:ext>
                  </a:extLst>
                </a:gridCol>
                <a:gridCol w="5155453">
                  <a:extLst>
                    <a:ext uri="{9D8B030D-6E8A-4147-A177-3AD203B41FA5}">
                      <a16:colId xmlns:a16="http://schemas.microsoft.com/office/drawing/2014/main" val="1692928169"/>
                    </a:ext>
                  </a:extLst>
                </a:gridCol>
                <a:gridCol w="1116106">
                  <a:extLst>
                    <a:ext uri="{9D8B030D-6E8A-4147-A177-3AD203B41FA5}">
                      <a16:colId xmlns:a16="http://schemas.microsoft.com/office/drawing/2014/main" val="3735255866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3317025916"/>
                    </a:ext>
                  </a:extLst>
                </a:gridCol>
              </a:tblGrid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Parameter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Effect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</a:rPr>
                        <a:t>Unit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</a:rPr>
                        <a:t>Typical Range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378747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6E3B1E"/>
                          </a:solidFill>
                          <a:latin typeface="Consolas"/>
                          <a:cs typeface="Consolas"/>
                        </a:rPr>
                        <a:t>SETTLING_DELAY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Time before stillness is triggered after presence detected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seconds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2–10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861409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6E3B1E"/>
                          </a:solidFill>
                          <a:latin typeface="Consolas"/>
                          <a:cs typeface="Consolas"/>
                        </a:rPr>
                        <a:t>DAMPING_INTERVAL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Minimum gap between motion events to filter noise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seconds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3–20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960709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6E3B1E"/>
                          </a:solidFill>
                          <a:latin typeface="Consolas"/>
                          <a:cs typeface="Consolas"/>
                        </a:rPr>
                        <a:t>ALLOWABLE_DISTANCE_CHANGE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Max forward/backward sway before stillness lost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mm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100–1000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4440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6E3B1E"/>
                          </a:solidFill>
                          <a:latin typeface="Consolas"/>
                          <a:cs typeface="Consolas"/>
                        </a:rPr>
                        <a:t>MIN_DISTANCE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Nearest detection range (person too close = not detected)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3D372F"/>
                          </a:solidFill>
                        </a:rPr>
                        <a:t>mm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200–500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513935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6E3B1E"/>
                          </a:solidFill>
                          <a:latin typeface="Consolas"/>
                          <a:cs typeface="Consolas"/>
                        </a:rPr>
                        <a:t>MAX_DISTANCE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Farthest detection range (person too far = not detected)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mm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1000–3000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840934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6E3B1E"/>
                          </a:solidFill>
                          <a:latin typeface="Consolas"/>
                          <a:cs typeface="Consolas"/>
                        </a:rPr>
                        <a:t>PIR_RESET_TIME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</a:rPr>
                        <a:t>Duration of a PIR trigger (from data sheet or testing)</a:t>
                      </a:r>
                      <a:endParaRPr lang="en-US" sz="1600" dirty="0">
                        <a:solidFill>
                          <a:srgbClr val="3D372F"/>
                        </a:solidFill>
                      </a:endParaRP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seconds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3D372F"/>
                          </a:solidFill>
                        </a:rPr>
                        <a:t>1-4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362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812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C5A24-C680-B54D-6A28-873C3792F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 Presets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EE80F7-17C7-D34A-A1AB-2689A22254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583890"/>
              </p:ext>
            </p:extLst>
          </p:nvPr>
        </p:nvGraphicFramePr>
        <p:xfrm>
          <a:off x="889000" y="2265570"/>
          <a:ext cx="10414000" cy="349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62311808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199920991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1306291339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2247508003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FFFFFF"/>
                          </a:solidFill>
                        </a:rPr>
                        <a:t>Mode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rgbClr val="FFFFFF"/>
                          </a:solidFill>
                        </a:rPr>
                        <a:t>Settling Delay (s)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rgbClr val="FFFFFF"/>
                          </a:solidFill>
                        </a:rPr>
                        <a:t>Damping Interval (s)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rgbClr val="FFFFFF"/>
                          </a:solidFill>
                        </a:rPr>
                        <a:t>Allowable Distance Change (mm)</a:t>
                      </a:r>
                    </a:p>
                  </a:txBody>
                  <a:tcPr anchor="ctr">
                    <a:solidFill>
                      <a:srgbClr val="8A6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5205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3D372F"/>
                          </a:solidFill>
                        </a:rPr>
                        <a:t>relaxed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1000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71976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3D372F"/>
                          </a:solidFill>
                        </a:rPr>
                        <a:t>normal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300</a:t>
                      </a:r>
                    </a:p>
                  </a:txBody>
                  <a:tcPr anchor="ctr">
                    <a:solidFill>
                      <a:srgbClr val="F3EC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115081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3D372F"/>
                          </a:solidFill>
                        </a:rPr>
                        <a:t>strict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10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rgbClr val="3D372F"/>
                          </a:solidFill>
                        </a:rPr>
                        <a:t>20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rgbClr val="3D372F"/>
                          </a:solidFill>
                        </a:rPr>
                        <a:t>200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692329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3D372F"/>
                          </a:solidFill>
                        </a:rPr>
                        <a:t>custom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rgbClr val="3D372F"/>
                          </a:solidFill>
                        </a:rPr>
                        <a:t>custom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rgbClr val="3D372F"/>
                          </a:solidFill>
                        </a:rPr>
                        <a:t>custom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rgbClr val="3D372F"/>
                          </a:solidFill>
                        </a:rPr>
                        <a:t>custom</a:t>
                      </a:r>
                    </a:p>
                  </a:txBody>
                  <a:tcPr anchor="ctr">
                    <a:solidFill>
                      <a:srgbClr val="F4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290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191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6322D-7BC4-F768-9003-0CE7ABC1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Methods</a:t>
            </a:r>
          </a:p>
        </p:txBody>
      </p:sp>
      <p:sp>
        <p:nvSpPr>
          <p:cNvPr id="50" name="Card"/>
          <p:cNvSpPr/>
          <p:nvPr/>
        </p:nvSpPr>
        <p:spPr>
          <a:xfrm>
            <a:off x="635000" y="2159000"/>
            <a:ext cx="5334000" cy="1905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9525">
            <a:solidFill>
              <a:srgbClr val="8A6B4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1" name="Bar"/>
          <p:cNvSpPr/>
          <p:nvPr/>
        </p:nvSpPr>
        <p:spPr>
          <a:xfrm>
            <a:off x="635000" y="2387600"/>
            <a:ext cx="101600" cy="1447800"/>
          </a:xfrm>
          <a:prstGeom prst="rect">
            <a:avLst/>
          </a:prstGeom>
          <a:solidFill>
            <a:srgbClr val="8A6B4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ardText"/>
          <p:cNvSpPr/>
          <p:nvPr/>
        </p:nvSpPr>
        <p:spPr>
          <a:xfrm>
            <a:off x="990600" y="2413000"/>
            <a:ext cx="4724400" cy="1397000"/>
          </a:xfrm>
          <a:prstGeom prst="rect">
            <a:avLst/>
          </a:prstGeom>
        </p:spPr>
        <p:txBody>
          <a:bodyPr wrap="square" anchor="ctr"/>
          <a:lstStyle/>
          <a:p>
            <a:r>
              <a:rPr lang="en-US" sz="2000" b="1" dirty="0">
                <a:solidFill>
                  <a:srgbClr val="3D372F"/>
                </a:solidFill>
              </a:rPr>
              <a:t>Husky Lens</a:t>
            </a:r>
          </a:p>
          <a:p>
            <a:endParaRPr lang="en-US" sz="600" dirty="0"/>
          </a:p>
          <a:p>
            <a:r>
              <a:rPr lang="en-US" sz="1500" dirty="0">
                <a:solidFill>
                  <a:srgbClr val="5A4631"/>
                </a:solidFill>
              </a:rPr>
              <a:t>AI vision camera — recognize faces, objects, and motion on-device. More expensive and finicky. Can follow multiple people and their attention.</a:t>
            </a:r>
          </a:p>
        </p:txBody>
      </p:sp>
      <p:sp>
        <p:nvSpPr>
          <p:cNvPr id="53" name="Card"/>
          <p:cNvSpPr/>
          <p:nvPr/>
        </p:nvSpPr>
        <p:spPr>
          <a:xfrm>
            <a:off x="6223000" y="2159000"/>
            <a:ext cx="5334000" cy="1905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9525">
            <a:solidFill>
              <a:srgbClr val="6E8A4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4" name="Bar"/>
          <p:cNvSpPr/>
          <p:nvPr/>
        </p:nvSpPr>
        <p:spPr>
          <a:xfrm>
            <a:off x="6223000" y="2387600"/>
            <a:ext cx="101600" cy="1447800"/>
          </a:xfrm>
          <a:prstGeom prst="rect">
            <a:avLst/>
          </a:prstGeom>
          <a:solidFill>
            <a:srgbClr val="6E8A4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CardText"/>
          <p:cNvSpPr/>
          <p:nvPr/>
        </p:nvSpPr>
        <p:spPr>
          <a:xfrm>
            <a:off x="6578600" y="2413000"/>
            <a:ext cx="4724400" cy="1397000"/>
          </a:xfrm>
          <a:prstGeom prst="rect">
            <a:avLst/>
          </a:prstGeom>
        </p:spPr>
        <p:txBody>
          <a:bodyPr wrap="square" anchor="ctr"/>
          <a:lstStyle/>
          <a:p>
            <a:r>
              <a:rPr lang="en-US" sz="2000" b="1" dirty="0">
                <a:solidFill>
                  <a:srgbClr val="3D372F"/>
                </a:solidFill>
              </a:rPr>
              <a:t>Human Presence Detector</a:t>
            </a:r>
          </a:p>
          <a:p>
            <a:endParaRPr lang="en-US" sz="600" dirty="0"/>
          </a:p>
          <a:p>
            <a:r>
              <a:rPr lang="en-US" sz="1500" dirty="0">
                <a:solidFill>
                  <a:srgbClr val="5A4631"/>
                </a:solidFill>
              </a:rPr>
              <a:t>Millimeter wave detection radar sensing for people in a space, including when they are moving or motionless. Inexpensive but very finicky. Has the potential to see through walls.</a:t>
            </a:r>
          </a:p>
        </p:txBody>
      </p:sp>
      <p:sp>
        <p:nvSpPr>
          <p:cNvPr id="56" name="Card"/>
          <p:cNvSpPr/>
          <p:nvPr/>
        </p:nvSpPr>
        <p:spPr>
          <a:xfrm>
            <a:off x="635000" y="4318000"/>
            <a:ext cx="5334000" cy="1905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9525">
            <a:solidFill>
              <a:srgbClr val="6C9DA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7" name="Bar"/>
          <p:cNvSpPr/>
          <p:nvPr/>
        </p:nvSpPr>
        <p:spPr>
          <a:xfrm>
            <a:off x="635000" y="4546600"/>
            <a:ext cx="101600" cy="1447800"/>
          </a:xfrm>
          <a:prstGeom prst="rect">
            <a:avLst/>
          </a:prstGeom>
          <a:solidFill>
            <a:srgbClr val="6C9DA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CardText"/>
          <p:cNvSpPr/>
          <p:nvPr/>
        </p:nvSpPr>
        <p:spPr>
          <a:xfrm>
            <a:off x="990600" y="4572000"/>
            <a:ext cx="4724400" cy="1397000"/>
          </a:xfrm>
          <a:prstGeom prst="rect">
            <a:avLst/>
          </a:prstGeom>
        </p:spPr>
        <p:txBody>
          <a:bodyPr wrap="square" anchor="ctr"/>
          <a:lstStyle/>
          <a:p>
            <a:r>
              <a:rPr lang="en-US" sz="2000" b="1" dirty="0">
                <a:solidFill>
                  <a:srgbClr val="3D372F"/>
                </a:solidFill>
              </a:rPr>
              <a:t>Video Processing</a:t>
            </a:r>
          </a:p>
          <a:p>
            <a:endParaRPr lang="en-US" sz="600" dirty="0"/>
          </a:p>
          <a:p>
            <a:r>
              <a:rPr lang="en-US" sz="1500" dirty="0">
                <a:solidFill>
                  <a:srgbClr val="5A4631"/>
                </a:solidFill>
              </a:rPr>
              <a:t>Analyze a camera feed for movement and change over time. Higher learning curve as you need to build your own AI-enabled video detection. Completely customizable.</a:t>
            </a:r>
          </a:p>
        </p:txBody>
      </p:sp>
      <p:sp>
        <p:nvSpPr>
          <p:cNvPr id="59" name="Card"/>
          <p:cNvSpPr/>
          <p:nvPr/>
        </p:nvSpPr>
        <p:spPr>
          <a:xfrm>
            <a:off x="6223000" y="4318000"/>
            <a:ext cx="5334000" cy="1905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9525">
            <a:solidFill>
              <a:srgbClr val="A77B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0" name="Bar"/>
          <p:cNvSpPr/>
          <p:nvPr/>
        </p:nvSpPr>
        <p:spPr>
          <a:xfrm>
            <a:off x="6223000" y="4546600"/>
            <a:ext cx="101600" cy="1447800"/>
          </a:xfrm>
          <a:prstGeom prst="rect">
            <a:avLst/>
          </a:prstGeom>
          <a:solidFill>
            <a:srgbClr val="A77B4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CardText"/>
          <p:cNvSpPr/>
          <p:nvPr/>
        </p:nvSpPr>
        <p:spPr>
          <a:xfrm>
            <a:off x="6578600" y="4572000"/>
            <a:ext cx="4724400" cy="1397000"/>
          </a:xfrm>
          <a:prstGeom prst="rect">
            <a:avLst/>
          </a:prstGeom>
        </p:spPr>
        <p:txBody>
          <a:bodyPr wrap="square" anchor="ctr"/>
          <a:lstStyle/>
          <a:p>
            <a:r>
              <a:rPr lang="en-US" sz="2000" b="1" dirty="0">
                <a:solidFill>
                  <a:srgbClr val="3D372F"/>
                </a:solidFill>
              </a:rPr>
              <a:t>Floor Mat &amp; Other Triggers</a:t>
            </a:r>
          </a:p>
          <a:p>
            <a:endParaRPr lang="en-US" sz="600" dirty="0"/>
          </a:p>
          <a:p>
            <a:r>
              <a:rPr lang="en-US" sz="1500" dirty="0">
                <a:solidFill>
                  <a:srgbClr val="5A4631"/>
                </a:solidFill>
              </a:rPr>
              <a:t>Pressure mats, switches, and custom inputs to suit your piece. Wise makers know that often a simple switch is the best solution.</a:t>
            </a:r>
          </a:p>
        </p:txBody>
      </p:sp>
    </p:spTree>
    <p:extLst>
      <p:ext uri="{BB962C8B-B14F-4D97-AF65-F5344CB8AC3E}">
        <p14:creationId xmlns:p14="http://schemas.microsoft.com/office/powerpoint/2010/main" val="886135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42A9A-EC0F-99C2-0EE2-0D657DA1E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Demonstration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6BDC8-7DE6-2CB2-76DF-7A4E9AC7F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Let's see the stillness detector in action.</a:t>
            </a:r>
          </a:p>
        </p:txBody>
      </p:sp>
    </p:spTree>
    <p:extLst>
      <p:ext uri="{BB962C8B-B14F-4D97-AF65-F5344CB8AC3E}">
        <p14:creationId xmlns:p14="http://schemas.microsoft.com/office/powerpoint/2010/main" val="2067487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4EF2A-E4BB-5E01-BCF1-644D90D1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 1: Lights &amp; USB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BEAB7-62BD-C377-F57C-F65E2B168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825625"/>
            <a:ext cx="869576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8A6B45"/>
                </a:solidFill>
              </a:rPr>
              <a:t>Watch the Lights</a:t>
            </a:r>
          </a:p>
          <a:p>
            <a:pPr marL="0" indent="0">
              <a:buNone/>
            </a:pPr>
            <a:endParaRPr lang="en-US" sz="800" dirty="0"/>
          </a:p>
          <a:p>
            <a:pPr>
              <a:buFont typeface="Arial"/>
              <a:buChar char="•"/>
            </a:pPr>
            <a:r>
              <a:rPr lang="en-US" sz="2000" dirty="0"/>
              <a:t>On-board LEDs show the live state at a glance</a:t>
            </a:r>
          </a:p>
          <a:p>
            <a:pPr>
              <a:buFont typeface="Arial"/>
              <a:buChar char="•"/>
            </a:pPr>
            <a:r>
              <a:rPr lang="en-US" sz="2000" dirty="0"/>
              <a:t>Presence, absence, and stillness each have a signal</a:t>
            </a:r>
          </a:p>
          <a:p>
            <a:pPr>
              <a:buFont typeface="Arial"/>
              <a:buChar char="•"/>
            </a:pPr>
            <a:r>
              <a:rPr lang="en-US" sz="2000" dirty="0"/>
              <a:t>The fastest way to confirm the device is working</a:t>
            </a:r>
          </a:p>
          <a:p>
            <a:pPr marL="0" indent="0">
              <a:buNone/>
            </a:pPr>
            <a:endParaRPr lang="en-US" sz="2000" b="1" dirty="0">
              <a:solidFill>
                <a:srgbClr val="6E8A47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6E8A47"/>
                </a:solidFill>
              </a:rPr>
              <a:t>Plug In Over USB</a:t>
            </a:r>
          </a:p>
          <a:p>
            <a:pPr marL="0" indent="0">
              <a:buNone/>
            </a:pPr>
            <a:endParaRPr lang="en-US" sz="700" dirty="0"/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One cable for power and data</a:t>
            </a:r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Appears as a serial device on your computer</a:t>
            </a:r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Stillness events stream out as you sit quietly</a:t>
            </a:r>
          </a:p>
          <a:p>
            <a:pPr marL="228600" indent="-228600">
              <a:buFont typeface="Arial"/>
              <a:buChar char="•"/>
            </a:pPr>
            <a:endParaRPr lang="en-US" sz="1600" dirty="0"/>
          </a:p>
          <a:p>
            <a:pPr marL="228600" indent="-228600">
              <a:buFont typeface="Arial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98783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949D2-357F-5EEB-7619-D13CA8D1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52F0-5794-F3D2-7832-91D87789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2: USB-C Power Control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812D2-04BF-6185-5734-C86E9BB61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825625"/>
            <a:ext cx="869576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8A6B45"/>
                </a:solidFill>
              </a:rPr>
              <a:t>Wire Up</a:t>
            </a:r>
          </a:p>
          <a:p>
            <a:pPr marL="0" indent="0">
              <a:buNone/>
            </a:pPr>
            <a:endParaRPr lang="en-US" sz="800" dirty="0"/>
          </a:p>
          <a:p>
            <a:pPr>
              <a:buFont typeface="Arial"/>
              <a:buChar char="•"/>
            </a:pPr>
            <a:r>
              <a:rPr lang="en-US" sz="2000" dirty="0"/>
              <a:t>Power supply or USB battery plugged into “In” port</a:t>
            </a:r>
          </a:p>
          <a:p>
            <a:pPr>
              <a:buFont typeface="Arial"/>
              <a:buChar char="•"/>
            </a:pPr>
            <a:r>
              <a:rPr lang="en-US" sz="2000" dirty="0"/>
              <a:t>Device itself plugged into “Out” port</a:t>
            </a:r>
          </a:p>
          <a:p>
            <a:pPr>
              <a:buFont typeface="Arial"/>
              <a:buChar char="•"/>
            </a:pPr>
            <a:r>
              <a:rPr lang="en-US" sz="2000" dirty="0"/>
              <a:t>Make sure battery isn’t the type that falls asleep!</a:t>
            </a:r>
          </a:p>
          <a:p>
            <a:pPr marL="0" indent="0">
              <a:buNone/>
            </a:pPr>
            <a:endParaRPr lang="en-US" sz="2000" b="1" dirty="0">
              <a:solidFill>
                <a:srgbClr val="6E8A47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6E8A47"/>
                </a:solidFill>
              </a:rPr>
              <a:t>Run</a:t>
            </a:r>
          </a:p>
          <a:p>
            <a:pPr marL="0" indent="0">
              <a:buNone/>
            </a:pPr>
            <a:endParaRPr lang="en-US" sz="700" dirty="0"/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During absence and presence power is switched off</a:t>
            </a:r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When stillness is detected, your project receives power</a:t>
            </a:r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No coding or electronics development required</a:t>
            </a:r>
          </a:p>
          <a:p>
            <a:pPr marL="228600" indent="-228600">
              <a:buFont typeface="Arial"/>
              <a:buChar char="•"/>
            </a:pPr>
            <a:endParaRPr lang="en-US" sz="1600" dirty="0"/>
          </a:p>
          <a:p>
            <a:pPr marL="228600" indent="-228600">
              <a:buFont typeface="Arial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7936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823C6-3547-E41D-5EA5-4437B3C2D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3: Data Pins &amp; Microcontroller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0AC84-22C7-9183-A185-FA37EFCB92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6C9DAA"/>
                </a:solidFill>
              </a:rPr>
              <a:t>Wire to the Data Pins</a:t>
            </a:r>
          </a:p>
          <a:p>
            <a:pPr marL="0" indent="0">
              <a:buNone/>
            </a:pPr>
            <a:endParaRPr lang="en-US" sz="800" dirty="0"/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Presence, absence, and stillness each have a pin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The stillness pin is just data and ground — easy to read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Connect the pins you want to read straight into an Arduino or any microcontroller’s GPIO (digital) inputs.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Hook this into project by reading the input pins to determine the stillness state. HIGH is active.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C82A6-83F9-5443-E3D6-14904416A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8A6B45"/>
                </a:solidFill>
              </a:rPr>
              <a:t>Watch the Device</a:t>
            </a:r>
          </a:p>
          <a:p>
            <a:pPr marL="0" indent="0">
              <a:buNone/>
            </a:pPr>
            <a:endParaRPr lang="en-US" sz="800" dirty="0"/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Lucky Cat moves randomly during absence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Cat lowers paw during presence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Cat raises paw (and brings) luck for stillness</a:t>
            </a:r>
          </a:p>
        </p:txBody>
      </p:sp>
    </p:spTree>
    <p:extLst>
      <p:ext uri="{BB962C8B-B14F-4D97-AF65-F5344CB8AC3E}">
        <p14:creationId xmlns:p14="http://schemas.microsoft.com/office/powerpoint/2010/main" val="1964768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7BD2D-68D9-674D-DF68-A1A8E26B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4: Editing the Settings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B13CB-2097-53AF-1E25-17331E9D3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Tune the device's behavior by editing a plain settings file — no recompiling needed.</a:t>
            </a:r>
          </a:p>
          <a:p>
            <a:pPr marL="0" indent="0">
              <a:buNone/>
            </a:pPr>
            <a:endParaRPr lang="en-US" sz="900" dirty="0"/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Open the settings file from the device</a:t>
            </a:r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Adjust thresholds, timeouts, and sensitivity</a:t>
            </a:r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Save, then watch the new behavior take effect</a:t>
            </a:r>
          </a:p>
          <a:p>
            <a:pPr marL="228600" indent="-228600">
              <a:buFont typeface="Arial"/>
              <a:buChar char="•"/>
            </a:pPr>
            <a:r>
              <a:rPr lang="en-US" sz="2000" dirty="0"/>
              <a:t>Try making it trigger faster — or hold out for deeper stillness</a:t>
            </a:r>
          </a:p>
        </p:txBody>
      </p:sp>
    </p:spTree>
    <p:extLst>
      <p:ext uri="{BB962C8B-B14F-4D97-AF65-F5344CB8AC3E}">
        <p14:creationId xmlns:p14="http://schemas.microsoft.com/office/powerpoint/2010/main" val="3220713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36D8-053D-46D6-23BB-4BBBA0DC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Ideas for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893AA-92DA-F71D-0414-2417D62FA0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8A6B45"/>
                </a:solidFill>
              </a:rPr>
              <a:t>As a USB Controller</a:t>
            </a:r>
          </a:p>
          <a:p>
            <a:pPr marL="0" indent="0">
              <a:buNone/>
            </a:pPr>
            <a:endParaRPr lang="en-US" sz="800" dirty="0"/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Treat stillness events like keystrokes or signals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Drive software, visuals, or sound from a computer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The simplest path — no extra wiring needed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EB64C-61FF-7C1A-7E5F-EADB5948E4B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6E8A47"/>
                </a:solidFill>
              </a:rPr>
              <a:t>Via the Data Pins</a:t>
            </a:r>
          </a:p>
          <a:p>
            <a:pPr marL="0" indent="0">
              <a:buNone/>
            </a:pPr>
            <a:endParaRPr lang="en-US" sz="800" dirty="0"/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React to presence — someone arrives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React to absence — the space empties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React to stillness — everything goes quiet</a:t>
            </a:r>
          </a:p>
          <a:p>
            <a:pPr marL="228600" indent="-228600">
              <a:buFont typeface="Arial"/>
              <a:buChar char="•"/>
            </a:pPr>
            <a:r>
              <a:rPr lang="en-US" sz="1800" dirty="0"/>
              <a:t>Wire directly into motors, lights, or a microcontroller</a:t>
            </a:r>
          </a:p>
        </p:txBody>
      </p:sp>
    </p:spTree>
    <p:extLst>
      <p:ext uri="{BB962C8B-B14F-4D97-AF65-F5344CB8AC3E}">
        <p14:creationId xmlns:p14="http://schemas.microsoft.com/office/powerpoint/2010/main" val="1511801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C2263-420B-ECD4-B9B9-1C738BDB5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Creative Time</a:t>
            </a:r>
          </a:p>
        </p:txBody>
      </p:sp>
      <p:sp>
        <p:nvSpPr>
          <p:cNvPr id="50" name="Prompt"/>
          <p:cNvSpPr/>
          <p:nvPr/>
        </p:nvSpPr>
        <p:spPr>
          <a:xfrm>
            <a:off x="635000" y="19050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5E4A30"/>
          </a:solidFill>
          <a:ln>
            <a:noFill/>
          </a:ln>
        </p:spPr>
        <p:txBody>
          <a:bodyPr wrap="square" lIns="190500" rIns="190500" anchor="ctr"/>
          <a:lstStyle/>
          <a:p>
            <a:pPr algn="ctr"/>
            <a:r>
              <a:rPr lang="en-US" sz="1800" b="1" dirty="0">
                <a:solidFill>
                  <a:srgbClr val="F4F0E7"/>
                </a:solidFill>
              </a:rPr>
              <a:t>Quickly design an artwork that reacts to stillness. Pick the path that fits your idea.</a:t>
            </a:r>
          </a:p>
        </p:txBody>
      </p:sp>
      <p:sp>
        <p:nvSpPr>
          <p:cNvPr id="51" name="Step"/>
          <p:cNvSpPr/>
          <p:nvPr/>
        </p:nvSpPr>
        <p:spPr>
          <a:xfrm>
            <a:off x="635000" y="3111500"/>
            <a:ext cx="3556000" cy="3048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12700">
            <a:solidFill>
              <a:srgbClr val="6E8A4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2" name="Num"/>
          <p:cNvSpPr/>
          <p:nvPr/>
        </p:nvSpPr>
        <p:spPr>
          <a:xfrm>
            <a:off x="2057400" y="3340100"/>
            <a:ext cx="711200" cy="711200"/>
          </a:xfrm>
          <a:prstGeom prst="ellipse">
            <a:avLst/>
          </a:prstGeom>
          <a:solidFill>
            <a:srgbClr val="4F6630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2400" b="1" dirty="0">
                <a:solidFill>
                  <a:srgbClr val="F4F0E7"/>
                </a:solidFill>
              </a:rPr>
              <a:t>1</a:t>
            </a:r>
          </a:p>
        </p:txBody>
      </p:sp>
      <p:sp>
        <p:nvSpPr>
          <p:cNvPr id="53" name="StepText"/>
          <p:cNvSpPr/>
          <p:nvPr/>
        </p:nvSpPr>
        <p:spPr>
          <a:xfrm>
            <a:off x="838200" y="4203700"/>
            <a:ext cx="3149600" cy="1778000"/>
          </a:xfrm>
          <a:prstGeom prst="rect">
            <a:avLst/>
          </a:prstGeom>
        </p:spPr>
        <p:txBody>
          <a:bodyPr wrap="square" anchor="t"/>
          <a:lstStyle/>
          <a:p>
            <a:pPr algn="ctr"/>
            <a:r>
              <a:rPr lang="en-US" sz="1300" b="1" dirty="0">
                <a:solidFill>
                  <a:srgbClr val="6E8A47"/>
                </a:solidFill>
              </a:rPr>
              <a:t>EASIEST</a:t>
            </a:r>
          </a:p>
          <a:p>
            <a:pPr algn="ctr"/>
            <a:r>
              <a:rPr lang="en-US" sz="1900" b="1" dirty="0">
                <a:solidFill>
                  <a:srgbClr val="3D372F"/>
                </a:solidFill>
              </a:rPr>
              <a:t>Use USB-C Power</a:t>
            </a:r>
          </a:p>
          <a:p>
            <a:pPr algn="ctr"/>
            <a:endParaRPr lang="en-US" sz="600" dirty="0"/>
          </a:p>
          <a:p>
            <a:pPr algn="ctr"/>
            <a:r>
              <a:rPr lang="en-US" sz="1500" dirty="0">
                <a:solidFill>
                  <a:srgbClr val="5A4631"/>
                </a:solidFill>
              </a:rPr>
              <a:t>Power your project when stillness is detected.</a:t>
            </a:r>
          </a:p>
        </p:txBody>
      </p:sp>
      <p:sp>
        <p:nvSpPr>
          <p:cNvPr id="54" name="Step"/>
          <p:cNvSpPr/>
          <p:nvPr/>
        </p:nvSpPr>
        <p:spPr>
          <a:xfrm>
            <a:off x="4381500" y="3111500"/>
            <a:ext cx="3556000" cy="3048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12700">
            <a:solidFill>
              <a:srgbClr val="6C9DA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5" name="Num"/>
          <p:cNvSpPr/>
          <p:nvPr/>
        </p:nvSpPr>
        <p:spPr>
          <a:xfrm>
            <a:off x="5803900" y="3340100"/>
            <a:ext cx="711200" cy="711200"/>
          </a:xfrm>
          <a:prstGeom prst="ellipse">
            <a:avLst/>
          </a:prstGeom>
          <a:solidFill>
            <a:srgbClr val="3F6A78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2400" b="1" dirty="0">
                <a:solidFill>
                  <a:srgbClr val="F4F0E7"/>
                </a:solidFill>
              </a:rPr>
              <a:t>2</a:t>
            </a:r>
          </a:p>
        </p:txBody>
      </p:sp>
      <p:sp>
        <p:nvSpPr>
          <p:cNvPr id="56" name="StepText"/>
          <p:cNvSpPr/>
          <p:nvPr/>
        </p:nvSpPr>
        <p:spPr>
          <a:xfrm>
            <a:off x="4584700" y="4203700"/>
            <a:ext cx="3149600" cy="1778000"/>
          </a:xfrm>
          <a:prstGeom prst="rect">
            <a:avLst/>
          </a:prstGeom>
        </p:spPr>
        <p:txBody>
          <a:bodyPr wrap="square" anchor="t"/>
          <a:lstStyle/>
          <a:p>
            <a:pPr algn="ctr"/>
            <a:r>
              <a:rPr lang="en-US" sz="1300" b="1" dirty="0">
                <a:solidFill>
                  <a:srgbClr val="6C9DAA"/>
                </a:solidFill>
              </a:rPr>
              <a:t>NEXT</a:t>
            </a:r>
          </a:p>
          <a:p>
            <a:pPr algn="ctr"/>
            <a:r>
              <a:rPr lang="en-US" sz="1900" b="1" dirty="0">
                <a:solidFill>
                  <a:srgbClr val="3D372F"/>
                </a:solidFill>
              </a:rPr>
              <a:t>Use just the Stillness Pin</a:t>
            </a:r>
          </a:p>
          <a:p>
            <a:pPr algn="ctr"/>
            <a:endParaRPr lang="en-US" sz="600" dirty="0"/>
          </a:p>
          <a:p>
            <a:pPr algn="ctr"/>
            <a:r>
              <a:rPr lang="en-US" sz="1500" dirty="0">
                <a:solidFill>
                  <a:srgbClr val="5A4631"/>
                </a:solidFill>
              </a:rPr>
              <a:t>Just data and ground — wire it straight into your circuit.</a:t>
            </a:r>
          </a:p>
        </p:txBody>
      </p:sp>
      <p:sp>
        <p:nvSpPr>
          <p:cNvPr id="57" name="Step"/>
          <p:cNvSpPr/>
          <p:nvPr/>
        </p:nvSpPr>
        <p:spPr>
          <a:xfrm>
            <a:off x="8128000" y="3111500"/>
            <a:ext cx="3556000" cy="3048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12700">
            <a:solidFill>
              <a:srgbClr val="A77B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8" name="Num"/>
          <p:cNvSpPr/>
          <p:nvPr/>
        </p:nvSpPr>
        <p:spPr>
          <a:xfrm>
            <a:off x="9550400" y="3340100"/>
            <a:ext cx="711200" cy="711200"/>
          </a:xfrm>
          <a:prstGeom prst="ellipse">
            <a:avLst/>
          </a:prstGeom>
          <a:solidFill>
            <a:srgbClr val="835C34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2400" b="1" dirty="0">
                <a:solidFill>
                  <a:srgbClr val="F4F0E7"/>
                </a:solidFill>
              </a:rPr>
              <a:t>3</a:t>
            </a:r>
          </a:p>
        </p:txBody>
      </p:sp>
      <p:sp>
        <p:nvSpPr>
          <p:cNvPr id="59" name="StepText"/>
          <p:cNvSpPr/>
          <p:nvPr/>
        </p:nvSpPr>
        <p:spPr>
          <a:xfrm>
            <a:off x="8331200" y="4203700"/>
            <a:ext cx="3149600" cy="1778000"/>
          </a:xfrm>
          <a:prstGeom prst="rect">
            <a:avLst/>
          </a:prstGeom>
        </p:spPr>
        <p:txBody>
          <a:bodyPr wrap="square" anchor="t"/>
          <a:lstStyle/>
          <a:p>
            <a:pPr algn="ctr"/>
            <a:r>
              <a:rPr lang="en-US" sz="1300" b="1" dirty="0">
                <a:solidFill>
                  <a:srgbClr val="A77B4B"/>
                </a:solidFill>
              </a:rPr>
              <a:t>ADVANCED</a:t>
            </a:r>
          </a:p>
          <a:p>
            <a:pPr algn="ctr"/>
            <a:r>
              <a:rPr lang="en-US" sz="1900" b="1" dirty="0">
                <a:solidFill>
                  <a:srgbClr val="3D372F"/>
                </a:solidFill>
              </a:rPr>
              <a:t>I2C, SPI, Serial, or WiFi</a:t>
            </a:r>
          </a:p>
          <a:p>
            <a:pPr algn="ctr"/>
            <a:endParaRPr lang="en-US" sz="600"/>
          </a:p>
          <a:p>
            <a:pPr algn="ctr"/>
            <a:r>
              <a:rPr lang="en-US" sz="1500" dirty="0">
                <a:solidFill>
                  <a:srgbClr val="5A4631"/>
                </a:solidFill>
              </a:rPr>
              <a:t>More power and flexibility — needs to be added to the code.</a:t>
            </a:r>
          </a:p>
        </p:txBody>
      </p:sp>
    </p:spTree>
    <p:extLst>
      <p:ext uri="{BB962C8B-B14F-4D97-AF65-F5344CB8AC3E}">
        <p14:creationId xmlns:p14="http://schemas.microsoft.com/office/powerpoint/2010/main" val="3374929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1F01-C4B5-82ED-4E72-873A248E3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Bring serenity to your guests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4D0F4-9393-0070-E9C3-36CC70C06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 with humane intent. Reward for stillness. Welcome and caretake.</a:t>
            </a:r>
          </a:p>
        </p:txBody>
      </p:sp>
    </p:spTree>
    <p:extLst>
      <p:ext uri="{BB962C8B-B14F-4D97-AF65-F5344CB8AC3E}">
        <p14:creationId xmlns:p14="http://schemas.microsoft.com/office/powerpoint/2010/main" val="1680065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76442276495]">
  <a:themeElements>
    <a:clrScheme name="Wabi-Sabi Earth">
      <a:dk1>
        <a:srgbClr val="3D372F"/>
      </a:dk1>
      <a:lt1>
        <a:srgbClr val="F4F0E7"/>
      </a:lt1>
      <a:dk2>
        <a:srgbClr val="5A4631"/>
      </a:dk2>
      <a:lt2>
        <a:srgbClr val="F3ECDD"/>
      </a:lt2>
      <a:accent1>
        <a:srgbClr val="8A6B45"/>
      </a:accent1>
      <a:accent2>
        <a:srgbClr val="6E8A47"/>
      </a:accent2>
      <a:accent3>
        <a:srgbClr val="A77B4B"/>
      </a:accent3>
      <a:accent4>
        <a:srgbClr val="6C9DAA"/>
      </a:accent4>
      <a:accent5>
        <a:srgbClr val="A48B59"/>
      </a:accent5>
      <a:accent6>
        <a:srgbClr val="7B5E3B"/>
      </a:accent6>
      <a:hlink>
        <a:srgbClr val="0563C1"/>
      </a:hlink>
      <a:folHlink>
        <a:srgbClr val="954F72"/>
      </a:folHlink>
    </a:clrScheme>
    <a:fontScheme name="Wabi-Sabi">
      <a:majorFont>
        <a:latin typeface="Georgia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 Light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C173B6-6526-754E-B836-0D468AC84120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9665592a-87ab-492a-b824-ae462ce6ff8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46995</TotalTime>
  <Words>986</Words>
  <Application>Microsoft Macintosh PowerPoint</Application>
  <PresentationFormat>Widescreen</PresentationFormat>
  <Paragraphs>181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Consolas</vt:lpstr>
      <vt:lpstr>Georgia</vt:lpstr>
      <vt:lpstr>Office Theme [1776442276495]</vt:lpstr>
      <vt:lpstr>Stillness Detector Workshop</vt:lpstr>
      <vt:lpstr>A Quick Look Back: Wabi-Sabi Electronics</vt:lpstr>
      <vt:lpstr>What Is Stillness Detection?</vt:lpstr>
      <vt:lpstr>Your Kit</vt:lpstr>
      <vt:lpstr>Stillness Detector</vt:lpstr>
      <vt:lpstr>Stillness Detector – Power &amp; Data</vt:lpstr>
      <vt:lpstr>Stillness Detector – USB-C Power Switching</vt:lpstr>
      <vt:lpstr>Stillness Detector – Sensors &amp; LEDs</vt:lpstr>
      <vt:lpstr>Time-of-flight Sensor - TOF</vt:lpstr>
      <vt:lpstr>Passive Infrared Sensor - PIR</vt:lpstr>
      <vt:lpstr>Schematic</vt:lpstr>
      <vt:lpstr>PCB</vt:lpstr>
      <vt:lpstr>Thonny</vt:lpstr>
      <vt:lpstr>Settings &amp; What They Do</vt:lpstr>
      <vt:lpstr>Mode Presets</vt:lpstr>
      <vt:lpstr>Other Methods</vt:lpstr>
      <vt:lpstr>Live Demonstration</vt:lpstr>
      <vt:lpstr>Demo 1: Lights &amp; USB</vt:lpstr>
      <vt:lpstr>Demo 2: USB-C Power Control</vt:lpstr>
      <vt:lpstr>Demo 3: Data Pins &amp; Microcontroller</vt:lpstr>
      <vt:lpstr>Demo 4: Editing the Settings File</vt:lpstr>
      <vt:lpstr>Ideas for Use</vt:lpstr>
      <vt:lpstr>Creative Time</vt:lpstr>
      <vt:lpstr>Bring serenity to your guests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Faludi</dc:creator>
  <cp:lastModifiedBy>Robert Faludi</cp:lastModifiedBy>
  <cp:revision>120</cp:revision>
  <cp:lastPrinted>2026-05-20T20:04:22Z</cp:lastPrinted>
  <dcterms:created xsi:type="dcterms:W3CDTF">2026-04-08T17:44:59Z</dcterms:created>
  <dcterms:modified xsi:type="dcterms:W3CDTF">2026-06-09T15:53:25Z</dcterms:modified>
</cp:coreProperties>
</file>